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68" r:id="rId5"/>
    <p:sldId id="269" r:id="rId6"/>
    <p:sldId id="271" r:id="rId7"/>
    <p:sldId id="277" r:id="rId8"/>
    <p:sldId id="280" r:id="rId9"/>
    <p:sldId id="278" r:id="rId10"/>
    <p:sldId id="279" r:id="rId11"/>
    <p:sldId id="281" r:id="rId12"/>
    <p:sldId id="282" r:id="rId13"/>
    <p:sldId id="283" r:id="rId14"/>
    <p:sldId id="284" r:id="rId15"/>
    <p:sldId id="286" r:id="rId16"/>
    <p:sldId id="287" r:id="rId17"/>
    <p:sldId id="288" r:id="rId18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3E57"/>
    <a:srgbClr val="184259"/>
    <a:srgbClr val="9C4E4E"/>
    <a:srgbClr val="700000"/>
    <a:srgbClr val="5E2001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104" autoAdjust="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/>
    </p:cSldViewPr>
  </p:slideViewPr>
  <p:outlineViewPr>
    <p:cViewPr>
      <p:scale>
        <a:sx n="33" d="100"/>
        <a:sy n="33" d="100"/>
      </p:scale>
      <p:origin x="0" y="-793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99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194FFE89-DD1A-434A-B46E-FC01616819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5BBA22-1009-4062-B497-20D4D1F420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592F9BB-E9D3-4971-98B6-25B67B790E54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2020/7/13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65305A3-EF7C-4109-870C-75957F87F8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5183E6-2BF7-4148-8288-DCAD651FB94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6FCA6C9-E2E2-4922-B1A7-E6462166C8C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0596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fif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3150C38-C506-467B-8DC0-1448EE621FE9}" type="datetime1">
              <a:rPr lang="zh-CN" altLang="en-US" smtClean="0"/>
              <a:pPr/>
              <a:t>2020/7/13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2C70E52-1238-4A7F-867E-2F90BFCA0D60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581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1559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1034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340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5567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9051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1882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7047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0285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 anchor="ctr" anchorCtr="0">
            <a:normAutofit/>
          </a:bodyPr>
          <a:lstStyle>
            <a:lvl1pPr>
              <a:defRPr sz="3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85801" y="1869601"/>
            <a:ext cx="10840914" cy="3921600"/>
          </a:xfrm>
        </p:spPr>
        <p:txBody>
          <a:bodyPr rtlCol="0" anchor="t" anchorCtr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AAFB855-1BD2-4AAF-A6C9-223529E13849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cxnSp>
        <p:nvCxnSpPr>
          <p:cNvPr id="8" name="直接连接符​​ 7">
            <a:extLst>
              <a:ext uri="{FF2B5EF4-FFF2-40B4-BE49-F238E27FC236}">
                <a16:creationId xmlns:a16="http://schemas.microsoft.com/office/drawing/2014/main" id="{328F7C25-BFB6-430F-87B6-7D0D2C749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2343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262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840913" cy="3124199"/>
          </a:xfrm>
        </p:spPr>
        <p:txBody>
          <a:bodyPr rtlCol="0" anchor="ctr">
            <a:normAutofit/>
          </a:bodyPr>
          <a:lstStyle>
            <a:lvl1pPr algn="l">
              <a:defRPr sz="3000" b="0" cap="none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85800" y="3733800"/>
            <a:ext cx="10840914" cy="20574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45E857-266B-4130-8BFF-1612F79A276A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2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>
            <a:normAutofit/>
          </a:bodyPr>
          <a:lstStyle>
            <a:lvl1pPr>
              <a:defRPr sz="3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1431602-FF2B-48D1-9784-3A652BE8662C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649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148FC16-D7EF-4636-AD38-553A6D7D86F0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3706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1786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76500" y="2716272"/>
            <a:ext cx="8683625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476500" y="5137736"/>
            <a:ext cx="8683625" cy="73284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3A8D771-3EC6-454C-B846-875D6748A3EB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937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2450" y="1874308"/>
            <a:ext cx="3814235" cy="1260000"/>
          </a:xfrm>
        </p:spPr>
        <p:txBody>
          <a:bodyPr rtlCol="0" anchor="ctr" anchorCtr="0">
            <a:noAutofit/>
          </a:bodyPr>
          <a:lstStyle>
            <a:lvl1pPr algn="r">
              <a:defRPr sz="30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648200" y="0"/>
            <a:ext cx="7543800" cy="6856214"/>
          </a:xfrm>
        </p:spPr>
        <p:txBody>
          <a:bodyPr rtlCol="0" anchor="ctr">
            <a:norm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552450" y="3134308"/>
            <a:ext cx="3814235" cy="20166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2B4A59B-16FA-4155-B8B4-3FBF23975360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38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说明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840914" cy="1260000"/>
          </a:xfrm>
        </p:spPr>
        <p:txBody>
          <a:bodyPr rtlCol="0" anchor="ctr" anchorCtr="0">
            <a:normAutofit/>
          </a:bodyPr>
          <a:lstStyle>
            <a:lvl1pPr>
              <a:defRPr sz="3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85799" y="1881824"/>
            <a:ext cx="10840914" cy="1032826"/>
          </a:xfrm>
        </p:spPr>
        <p:txBody>
          <a:bodyPr rtlCol="0" anchor="t" anchorCtr="0">
            <a:noAutofit/>
          </a:bodyPr>
          <a:lstStyle>
            <a:lvl1pPr marL="0" indent="0">
              <a:buNone/>
              <a:defRPr sz="18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8281B91-EE7B-4529-A481-5FD2E4C316C8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B47DAE59-9D63-4159-8F3E-560C31F19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6192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4249143D-80A5-4E4C-BBFD-F253500CE22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85799" y="2914650"/>
            <a:ext cx="10840914" cy="502126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20" name="文本占位符 5">
            <a:extLst>
              <a:ext uri="{FF2B5EF4-FFF2-40B4-BE49-F238E27FC236}">
                <a16:creationId xmlns:a16="http://schemas.microsoft.com/office/drawing/2014/main" id="{B06123F0-984B-4EF8-9945-3621C401B7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5366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21" name="文本占位符 5">
            <a:extLst>
              <a:ext uri="{FF2B5EF4-FFF2-40B4-BE49-F238E27FC236}">
                <a16:creationId xmlns:a16="http://schemas.microsoft.com/office/drawing/2014/main" id="{A669C074-A9BE-4B07-ACEE-3B34AAC8B9E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548424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19" name="文本占位符 5">
            <a:extLst>
              <a:ext uri="{FF2B5EF4-FFF2-40B4-BE49-F238E27FC236}">
                <a16:creationId xmlns:a16="http://schemas.microsoft.com/office/drawing/2014/main" id="{84A40D78-D6DD-41A7-A132-9D48DF8649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82308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18" name="文本占位符 5">
            <a:extLst>
              <a:ext uri="{FF2B5EF4-FFF2-40B4-BE49-F238E27FC236}">
                <a16:creationId xmlns:a16="http://schemas.microsoft.com/office/drawing/2014/main" id="{4A9CFAA7-850F-4C92-A9BE-56452E5CA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99250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cxnSp>
        <p:nvCxnSpPr>
          <p:cNvPr id="14" name="直接连接​符 13">
            <a:extLst>
              <a:ext uri="{FF2B5EF4-FFF2-40B4-BE49-F238E27FC236}">
                <a16:creationId xmlns:a16="http://schemas.microsoft.com/office/drawing/2014/main" id="{CC5A0CF1-9FE7-4149-97DC-522163914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4248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63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57326" y="995967"/>
            <a:ext cx="6238874" cy="1260000"/>
          </a:xfrm>
        </p:spPr>
        <p:txBody>
          <a:bodyPr rtlCol="0" anchor="ctr" anchorCtr="0">
            <a:noAutofit/>
          </a:bodyPr>
          <a:lstStyle>
            <a:lvl1pPr algn="r">
              <a:defRPr sz="30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4" name="图片占位符 2"/>
          <p:cNvSpPr>
            <a:spLocks noGrp="1" noChangeAspect="1"/>
          </p:cNvSpPr>
          <p:nvPr>
            <p:ph type="pic" idx="1" hasCustomPrompt="1"/>
          </p:nvPr>
        </p:nvSpPr>
        <p:spPr bwMode="blackGray">
          <a:xfrm>
            <a:off x="8014200" y="995968"/>
            <a:ext cx="3492000" cy="4866064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单击图标，添加图片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1085849" y="2255967"/>
            <a:ext cx="6610351" cy="3476618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14FB743-A22B-473D-8D8F-3D42015F24A0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382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题注​的右侧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57974" y="995968"/>
            <a:ext cx="4848225" cy="1260000"/>
          </a:xfrm>
        </p:spPr>
        <p:txBody>
          <a:bodyPr rtlCol="0" anchor="ctr" anchorCtr="0">
            <a:normAutofit/>
          </a:bodyPr>
          <a:lstStyle>
            <a:lvl1pPr algn="l">
              <a:defRPr sz="30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4" name="图片占位符 2"/>
          <p:cNvSpPr>
            <a:spLocks noGrp="1" noChangeAspect="1"/>
          </p:cNvSpPr>
          <p:nvPr>
            <p:ph type="pic" idx="1" hasCustomPrompt="1"/>
          </p:nvPr>
        </p:nvSpPr>
        <p:spPr bwMode="blackGray">
          <a:xfrm>
            <a:off x="727574" y="914400"/>
            <a:ext cx="5749425" cy="4818185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657974" y="2255968"/>
            <a:ext cx="4848225" cy="347661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D5A3BD8-7515-4998-B35B-0833EDCAA3D0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95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 bwMode="white">
          <a:xfrm>
            <a:off x="10571243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altLang="en-US" sz="8000" noProof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</a:p>
        </p:txBody>
      </p:sp>
      <p:sp>
        <p:nvSpPr>
          <p:cNvPr id="11" name="文本框 10"/>
          <p:cNvSpPr txBox="1"/>
          <p:nvPr/>
        </p:nvSpPr>
        <p:spPr bwMode="white">
          <a:xfrm>
            <a:off x="100262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altLang="en-US" sz="8000" noProof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20801" y="609601"/>
            <a:ext cx="9550399" cy="2743199"/>
          </a:xfrm>
        </p:spPr>
        <p:txBody>
          <a:bodyPr rtlCol="0" anchor="ctr">
            <a:normAutofit/>
          </a:bodyPr>
          <a:lstStyle>
            <a:lvl1pPr algn="ctr">
              <a:defRPr sz="3000" b="0" i="1" cap="none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 hasCustomPrompt="1"/>
          </p:nvPr>
        </p:nvSpPr>
        <p:spPr>
          <a:xfrm>
            <a:off x="1426408" y="3352800"/>
            <a:ext cx="9339184" cy="3810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7" name="矩形​：圆角 6">
            <a:extLst>
              <a:ext uri="{FF2B5EF4-FFF2-40B4-BE49-F238E27FC236}">
                <a16:creationId xmlns:a16="http://schemas.microsoft.com/office/drawing/2014/main" id="{1AD7857E-8E0E-4AC1-ABDC-E42462C788DE}"/>
              </a:ext>
            </a:extLst>
          </p:cNvPr>
          <p:cNvSpPr/>
          <p:nvPr userDrawn="1"/>
        </p:nvSpPr>
        <p:spPr>
          <a:xfrm>
            <a:off x="1750844" y="3962401"/>
            <a:ext cx="8690313" cy="1908173"/>
          </a:xfrm>
          <a:prstGeom prst="roundRect">
            <a:avLst>
              <a:gd name="adj" fmla="val 6552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857375" y="4021138"/>
            <a:ext cx="8486775" cy="176053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A0ADAE5-E801-4540-AC94-02AC6B684FBA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4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609599"/>
            <a:ext cx="10840914" cy="1260000"/>
          </a:xfrm>
        </p:spPr>
        <p:txBody>
          <a:bodyPr rtlCol="0">
            <a:normAutofit/>
          </a:bodyPr>
          <a:lstStyle>
            <a:lvl1pPr>
              <a:defRPr sz="3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85799" y="1869599"/>
            <a:ext cx="5202071" cy="9162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85800" y="2870201"/>
            <a:ext cx="5202071" cy="2916000"/>
          </a:xfrm>
          <a:prstGeom prst="roundRect">
            <a:avLst>
              <a:gd name="adj" fmla="val 2496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98270" y="1869599"/>
            <a:ext cx="5228444" cy="9162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298270" y="2870201"/>
            <a:ext cx="5202071" cy="2916000"/>
          </a:xfrm>
          <a:prstGeom prst="roundRect">
            <a:avLst>
              <a:gd name="adj" fmla="val 2798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B3F3B3F-722F-4F32-A496-4A9BBFC3FEFE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8031B0A9-3E16-4C5B-A6CE-045BCB91A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3976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696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>
            <a:normAutofit/>
          </a:bodyPr>
          <a:lstStyle>
            <a:lvl1pPr>
              <a:defRPr sz="3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9" name="矩形​：圆角 8">
            <a:extLst>
              <a:ext uri="{FF2B5EF4-FFF2-40B4-BE49-F238E27FC236}">
                <a16:creationId xmlns:a16="http://schemas.microsoft.com/office/drawing/2014/main" id="{E44449DE-635B-4B23-9B8B-C95A5B8764DB}"/>
              </a:ext>
            </a:extLst>
          </p:cNvPr>
          <p:cNvSpPr/>
          <p:nvPr userDrawn="1"/>
        </p:nvSpPr>
        <p:spPr>
          <a:xfrm>
            <a:off x="663356" y="1790228"/>
            <a:ext cx="10863358" cy="4080348"/>
          </a:xfrm>
          <a:prstGeom prst="roundRect">
            <a:avLst>
              <a:gd name="adj" fmla="val 2634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85802" y="1869600"/>
            <a:ext cx="5040000" cy="3921601"/>
          </a:xfrm>
          <a:prstGeom prst="roundRect">
            <a:avLst>
              <a:gd name="adj" fmla="val 1970"/>
            </a:avLst>
          </a:prstGeom>
          <a:ln w="28575">
            <a:noFill/>
          </a:ln>
          <a:effectLst/>
        </p:spPr>
        <p:txBody>
          <a:bodyPr rtlCol="0" anchor="t" anchorCtr="0">
            <a:norm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488644" y="1869601"/>
            <a:ext cx="5040000" cy="3921600"/>
          </a:xfrm>
          <a:prstGeom prst="roundRect">
            <a:avLst>
              <a:gd name="adj" fmla="val 2211"/>
            </a:avLst>
          </a:prstGeom>
          <a:ln w="28575">
            <a:noFill/>
          </a:ln>
          <a:effectLst/>
        </p:spPr>
        <p:txBody>
          <a:bodyPr rtlCol="0" anchor="t" anchorCtr="0">
            <a:normAutofit/>
          </a:bodyPr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EA05AFB-8D75-443D-BEE4-E53843684B6D}" type="datetime1">
              <a:rPr lang="zh-CN" altLang="en-US" smtClean="0"/>
              <a:t>2020/7/13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smtClean="0"/>
              <a:pPr/>
              <a:t>‹#›</a:t>
            </a:fld>
            <a:endParaRPr lang="zh-CN" altLang="en-US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8539E0A-8009-4A6E-A7A1-5AEFA5220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9691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52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white">
          <a:xfrm>
            <a:off x="685801" y="609600"/>
            <a:ext cx="10840914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 bwMode="white">
          <a:xfrm>
            <a:off x="685801" y="2142067"/>
            <a:ext cx="1084091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E7FE15E-EF49-4A97-BD0C-DF1E141E0123}" type="datetime1">
              <a:rPr lang="zh-CN" altLang="en-US" noProof="0" smtClean="0"/>
              <a:t>2020/7/13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/>
              <a:t>添加页脚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66059" y="5870575"/>
            <a:ext cx="1260655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D99DD2A-B520-4620-9B43-64B657BA2D4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009069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8" r:id="rId3"/>
    <p:sldLayoutId id="2147483679" r:id="rId4"/>
    <p:sldLayoutId id="2147483669" r:id="rId5"/>
    <p:sldLayoutId id="2147483680" r:id="rId6"/>
    <p:sldLayoutId id="2147483672" r:id="rId7"/>
    <p:sldLayoutId id="2147483665" r:id="rId8"/>
    <p:sldLayoutId id="2147483664" r:id="rId9"/>
    <p:sldLayoutId id="2147483671" r:id="rId10"/>
    <p:sldLayoutId id="2147483666" r:id="rId11"/>
    <p:sldLayoutId id="2147483667" r:id="rId1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f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ntainerd/containerd/blob/master/runtime/v2/task/shim.proto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ntainerd/containerd/blob/master/runtime/v2/task/shim.proto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支柱图标">
            <a:extLst>
              <a:ext uri="{FF2B5EF4-FFF2-40B4-BE49-F238E27FC236}">
                <a16:creationId xmlns:a16="http://schemas.microsoft.com/office/drawing/2014/main" id="{FC7E2CCC-C53E-454B-9DE0-F2484BA0F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577705" y="1524000"/>
            <a:ext cx="1905000" cy="1905000"/>
          </a:xfrm>
          <a:prstGeom prst="rect">
            <a:avLst/>
          </a:prstGeom>
          <a:ln>
            <a:noFill/>
          </a:ln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635B398-1E7F-44AD-8356-8345134C95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olidFill>
                  <a:srgbClr val="FFC000"/>
                </a:solidFill>
              </a:rPr>
              <a:t>R</a:t>
            </a:r>
            <a:r>
              <a:rPr lang="en-US" altLang="zh-CN" dirty="0"/>
              <a:t>VISOR </a:t>
            </a:r>
            <a:br>
              <a:rPr lang="en-US" altLang="zh-CN" dirty="0"/>
            </a:br>
            <a:r>
              <a:rPr lang="en-US" altLang="zh-CN" dirty="0"/>
              <a:t>CONTAINERD-</a:t>
            </a:r>
            <a:r>
              <a:rPr lang="en-US" altLang="zh-CN" dirty="0">
                <a:solidFill>
                  <a:srgbClr val="FFC000"/>
                </a:solidFill>
              </a:rPr>
              <a:t>SHIM</a:t>
            </a: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52A3D91-AB3F-4EDF-B87E-FDDF6C5DC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——PB18000321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叶之帆</a:t>
            </a:r>
          </a:p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2749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C08559-A255-42FD-BEAE-FCA645BDA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EVENTS</a:t>
            </a:r>
            <a:endParaRPr lang="zh-CN" altLang="en-US" dirty="0"/>
          </a:p>
        </p:txBody>
      </p:sp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28DEC3DA-A17C-4041-B252-3F6F4FDDA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881824"/>
            <a:ext cx="10840914" cy="1260000"/>
          </a:xfrm>
        </p:spPr>
        <p:txBody>
          <a:bodyPr/>
          <a:lstStyle/>
          <a:p>
            <a:r>
              <a:rPr lang="zh-CN" altLang="en-US" dirty="0"/>
              <a:t>此外，</a:t>
            </a:r>
            <a:r>
              <a:rPr lang="en-US" altLang="zh-CN" dirty="0" err="1"/>
              <a:t>Containerd</a:t>
            </a:r>
            <a:r>
              <a:rPr lang="zh-CN" altLang="en-US" dirty="0"/>
              <a:t> 和 </a:t>
            </a:r>
            <a:r>
              <a:rPr lang="en-US" altLang="zh-CN" dirty="0"/>
              <a:t>Shim </a:t>
            </a:r>
            <a:r>
              <a:rPr lang="zh-CN" altLang="en-US" dirty="0"/>
              <a:t>之间还有另一组 </a:t>
            </a:r>
            <a:r>
              <a:rPr lang="en-US" altLang="zh-CN" dirty="0" err="1"/>
              <a:t>ttrpc</a:t>
            </a:r>
            <a:r>
              <a:rPr lang="en-US" altLang="zh-CN" dirty="0"/>
              <a:t> </a:t>
            </a:r>
            <a:r>
              <a:rPr lang="zh-CN" altLang="en-US" dirty="0"/>
              <a:t>连接，定义了唯一的方法 </a:t>
            </a:r>
            <a:r>
              <a:rPr lang="en-US" altLang="zh-CN" dirty="0"/>
              <a:t>Forward </a:t>
            </a:r>
            <a:r>
              <a:rPr lang="zh-CN" altLang="en-US" dirty="0"/>
              <a:t>用于传播事件。此处， </a:t>
            </a:r>
            <a:r>
              <a:rPr lang="en-US" altLang="zh-CN" dirty="0"/>
              <a:t>Shim</a:t>
            </a:r>
            <a:r>
              <a:rPr lang="zh-CN" altLang="en-US" dirty="0"/>
              <a:t> 作为 </a:t>
            </a:r>
            <a:r>
              <a:rPr lang="en-US" altLang="zh-CN" dirty="0"/>
              <a:t>Client </a:t>
            </a:r>
            <a:r>
              <a:rPr lang="zh-CN" altLang="en-US" dirty="0"/>
              <a:t>，</a:t>
            </a: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作为</a:t>
            </a:r>
            <a:r>
              <a:rPr lang="en-US" altLang="zh-CN" dirty="0"/>
              <a:t> Server </a:t>
            </a:r>
            <a:r>
              <a:rPr lang="zh-CN" altLang="en-US" dirty="0"/>
              <a:t>，该连接用于向 </a:t>
            </a: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汇报有关容器的事件 </a:t>
            </a:r>
            <a:r>
              <a:rPr lang="en-US" altLang="zh-CN" dirty="0"/>
              <a:t>(Events)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已使用到的事件如下：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8C2C159A-917E-4B95-9EA8-F72F80D454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120308"/>
              </p:ext>
            </p:extLst>
          </p:nvPr>
        </p:nvGraphicFramePr>
        <p:xfrm>
          <a:off x="772885" y="3429000"/>
          <a:ext cx="10753828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376914">
                  <a:extLst>
                    <a:ext uri="{9D8B030D-6E8A-4147-A177-3AD203B41FA5}">
                      <a16:colId xmlns:a16="http://schemas.microsoft.com/office/drawing/2014/main" val="929627858"/>
                    </a:ext>
                  </a:extLst>
                </a:gridCol>
                <a:gridCol w="5376914">
                  <a:extLst>
                    <a:ext uri="{9D8B030D-6E8A-4147-A177-3AD203B41FA5}">
                      <a16:colId xmlns:a16="http://schemas.microsoft.com/office/drawing/2014/main" val="8728760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含义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306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TaskCreate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创建了一个可以</a:t>
                      </a:r>
                      <a:r>
                        <a:rPr lang="en-US" altLang="zh-CN" dirty="0"/>
                        <a:t>Start()</a:t>
                      </a:r>
                      <a:r>
                        <a:rPr lang="zh-CN" altLang="en-US" dirty="0"/>
                        <a:t>的容器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842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TaskStart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容器进程启动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3447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TaskExit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容器进程已结束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431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TaskDelete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容器被删除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2817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8928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卷曲的页面">
            <a:extLst>
              <a:ext uri="{FF2B5EF4-FFF2-40B4-BE49-F238E27FC236}">
                <a16:creationId xmlns:a16="http://schemas.microsoft.com/office/drawing/2014/main" id="{F54CE4C8-2431-43FB-87C3-391A3BFF8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527" y="549804"/>
            <a:ext cx="1157288" cy="115728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F32E04-E3CE-4175-B0D3-33D69BCB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74308"/>
            <a:ext cx="4061885" cy="1260000"/>
          </a:xfrm>
        </p:spPr>
        <p:txBody>
          <a:bodyPr rtlCol="0"/>
          <a:lstStyle/>
          <a:p>
            <a:pPr rtl="0"/>
            <a:r>
              <a:rPr lang="en-US" altLang="zh-CN" dirty="0"/>
              <a:t>EXAMPLES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21E6AB61-27CD-409A-BD02-5A30CB9DE4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24809"/>
          <a:stretch/>
        </p:blipFill>
        <p:spPr>
          <a:xfrm>
            <a:off x="4648199" y="0"/>
            <a:ext cx="7543801" cy="6858000"/>
          </a:xfrm>
        </p:spPr>
      </p:pic>
    </p:spTree>
    <p:extLst>
      <p:ext uri="{BB962C8B-B14F-4D97-AF65-F5344CB8AC3E}">
        <p14:creationId xmlns:p14="http://schemas.microsoft.com/office/powerpoint/2010/main" val="3708678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C08559-A255-42FD-BEAE-FCA645BDA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HALLO-WORLD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2F49EC5-25AC-4794-BCA9-E416A52A317F}"/>
              </a:ext>
            </a:extLst>
          </p:cNvPr>
          <p:cNvSpPr txBox="1"/>
          <p:nvPr/>
        </p:nvSpPr>
        <p:spPr>
          <a:xfrm>
            <a:off x="396591" y="2031494"/>
            <a:ext cx="53907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首先，我们运行一个从</a:t>
            </a:r>
            <a:r>
              <a:rPr lang="en-US" altLang="zh-CN" dirty="0" err="1"/>
              <a:t>dockerhub</a:t>
            </a:r>
            <a:r>
              <a:rPr lang="zh-CN" altLang="en-US" dirty="0"/>
              <a:t>下载的</a:t>
            </a:r>
            <a:r>
              <a:rPr lang="en-US" altLang="zh-CN" dirty="0"/>
              <a:t>Hallo-World</a:t>
            </a:r>
            <a:r>
              <a:rPr lang="zh-CN" altLang="en-US" dirty="0"/>
              <a:t>容器镜像。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同时，另开一个终端输入 </a:t>
            </a:r>
            <a:r>
              <a:rPr lang="en-US" altLang="zh-CN" dirty="0"/>
              <a:t>ctr events </a:t>
            </a:r>
            <a:r>
              <a:rPr lang="zh-CN" altLang="en-US" dirty="0"/>
              <a:t>监听 </a:t>
            </a: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事件。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右侧为容器输出：</a:t>
            </a:r>
            <a:endParaRPr lang="en-US" altLang="zh-CN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DFF04C2-1B88-49AC-B4DF-6B29EDABB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87"/>
          <a:stretch/>
        </p:blipFill>
        <p:spPr>
          <a:xfrm>
            <a:off x="6096000" y="1684835"/>
            <a:ext cx="5623560" cy="44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520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C08559-A255-42FD-BEAE-FCA645BDA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HALLO-WORLD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2F49EC5-25AC-4794-BCA9-E416A52A317F}"/>
              </a:ext>
            </a:extLst>
          </p:cNvPr>
          <p:cNvSpPr txBox="1"/>
          <p:nvPr/>
        </p:nvSpPr>
        <p:spPr>
          <a:xfrm>
            <a:off x="396591" y="2031493"/>
            <a:ext cx="3064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下图为 </a:t>
            </a:r>
            <a:r>
              <a:rPr lang="en-US" altLang="zh-CN" dirty="0"/>
              <a:t>ctr events </a:t>
            </a:r>
            <a:r>
              <a:rPr lang="zh-CN" altLang="en-US" dirty="0"/>
              <a:t>输出：</a:t>
            </a:r>
            <a:r>
              <a:rPr lang="en-US" altLang="zh-CN" dirty="0"/>
              <a:t>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479F6C-9B4D-4317-A405-B90BE43EF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91" y="2562716"/>
            <a:ext cx="11324882" cy="312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275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C08559-A255-42FD-BEAE-FCA645BDA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ALPINE:SH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01FF23-466F-4ECA-8802-F23A95FE4BBA}"/>
              </a:ext>
            </a:extLst>
          </p:cNvPr>
          <p:cNvSpPr txBox="1"/>
          <p:nvPr/>
        </p:nvSpPr>
        <p:spPr>
          <a:xfrm>
            <a:off x="3081918" y="1054935"/>
            <a:ext cx="9013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再尝试启动一个</a:t>
            </a:r>
            <a:r>
              <a:rPr lang="en-US" altLang="zh-CN" dirty="0"/>
              <a:t> LINUX </a:t>
            </a:r>
            <a:r>
              <a:rPr lang="zh-CN" altLang="en-US" dirty="0"/>
              <a:t>镜像，运行几个简单指令：</a:t>
            </a:r>
            <a:endParaRPr lang="en-US" altLang="zh-CN" dirty="0"/>
          </a:p>
        </p:txBody>
      </p:sp>
      <p:pic>
        <p:nvPicPr>
          <p:cNvPr id="5" name="start.sh - home [SSH_ New_Group_Server] - Visual Studio Code 2020-07-13 11-41-00">
            <a:hlinkClick r:id="" action="ppaction://media"/>
            <a:extLst>
              <a:ext uri="{FF2B5EF4-FFF2-40B4-BE49-F238E27FC236}">
                <a16:creationId xmlns:a16="http://schemas.microsoft.com/office/drawing/2014/main" id="{E29C36EA-DC70-4A41-A894-1E27E988A9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7161" y="1526380"/>
            <a:ext cx="9244614" cy="519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319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卷曲的页面">
            <a:extLst>
              <a:ext uri="{FF2B5EF4-FFF2-40B4-BE49-F238E27FC236}">
                <a16:creationId xmlns:a16="http://schemas.microsoft.com/office/drawing/2014/main" id="{F54CE4C8-2431-43FB-87C3-391A3BFF8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527" y="549804"/>
            <a:ext cx="1157288" cy="115728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F32E04-E3CE-4175-B0D3-33D69BCB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74308"/>
            <a:ext cx="4061885" cy="1260000"/>
          </a:xfrm>
        </p:spPr>
        <p:txBody>
          <a:bodyPr rtlCol="0"/>
          <a:lstStyle/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 &amp;</a:t>
            </a:r>
            <a:b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CONTAINERD-SHIM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E4523323-1EB5-4AAF-95C6-A31523B3F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/>
          <a:stretch/>
        </p:blipFill>
        <p:spPr bwMode="blackGray">
          <a:xfrm>
            <a:off x="4650164" y="893"/>
            <a:ext cx="7541836" cy="6857107"/>
          </a:xfrm>
        </p:spPr>
      </p:pic>
    </p:spTree>
    <p:extLst>
      <p:ext uri="{BB962C8B-B14F-4D97-AF65-F5344CB8AC3E}">
        <p14:creationId xmlns:p14="http://schemas.microsoft.com/office/powerpoint/2010/main" val="2342962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C826E-72DB-45B4-B092-DA86DA68C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 err="1"/>
              <a:t>Containerd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935431-5E3F-4C1A-BED1-C5BC3D66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881823"/>
            <a:ext cx="10840914" cy="450264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是一个工业级标准的容器运行时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它可以在宿主机中管理完整的容器生命周期：容器镜像的存储和下载、容器的执行和管理、管理容器网络接口等等。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通常被嵌入到一个更大的系统中， </a:t>
            </a: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对上提供 </a:t>
            </a:r>
            <a:r>
              <a:rPr lang="en-US" altLang="zh-CN" dirty="0" err="1"/>
              <a:t>grpc</a:t>
            </a:r>
            <a:r>
              <a:rPr lang="en-US" altLang="zh-CN" dirty="0"/>
              <a:t> </a:t>
            </a:r>
            <a:r>
              <a:rPr lang="zh-CN" altLang="en-US" dirty="0"/>
              <a:t>接口方式的 </a:t>
            </a:r>
            <a:r>
              <a:rPr lang="en-US" altLang="zh-CN" dirty="0" err="1"/>
              <a:t>api</a:t>
            </a:r>
            <a:r>
              <a:rPr lang="en-US" altLang="zh-CN" dirty="0"/>
              <a:t> </a:t>
            </a:r>
            <a:r>
              <a:rPr lang="zh-CN" altLang="en-US" dirty="0"/>
              <a:t>，提供 </a:t>
            </a:r>
            <a:r>
              <a:rPr lang="en-US" altLang="zh-CN" dirty="0"/>
              <a:t>Docker</a:t>
            </a:r>
            <a:r>
              <a:rPr lang="zh-CN" altLang="en-US" dirty="0"/>
              <a:t>，</a:t>
            </a:r>
            <a:r>
              <a:rPr lang="en-US" altLang="zh-CN" dirty="0"/>
              <a:t> </a:t>
            </a:r>
            <a:r>
              <a:rPr lang="en-US" altLang="zh-CN" dirty="0" err="1"/>
              <a:t>Kubelet</a:t>
            </a:r>
            <a:r>
              <a:rPr lang="en-US" altLang="zh-CN" dirty="0"/>
              <a:t> </a:t>
            </a:r>
            <a:r>
              <a:rPr lang="zh-CN" altLang="en-US" dirty="0"/>
              <a:t>等工具操作容器的接口</a:t>
            </a:r>
            <a:endParaRPr lang="en-US" altLang="zh-CN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兼容符合 </a:t>
            </a:r>
            <a:r>
              <a:rPr lang="en-US" altLang="zh-CN" dirty="0"/>
              <a:t>OCI (Open Container Initiative) </a:t>
            </a:r>
            <a:r>
              <a:rPr lang="zh-CN" altLang="en-US" dirty="0"/>
              <a:t>标准构建的容器镜像和容器运行时。</a:t>
            </a:r>
            <a:endParaRPr lang="en-US" altLang="zh-CN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并不直接操作单一的容器，我们不针对每个容器启动一个</a:t>
            </a:r>
            <a:r>
              <a:rPr lang="en-US" altLang="zh-CN" dirty="0" err="1"/>
              <a:t>Containerd</a:t>
            </a:r>
            <a:r>
              <a:rPr lang="zh-CN" altLang="en-US" dirty="0"/>
              <a:t>，而是启动一个</a:t>
            </a:r>
            <a:r>
              <a:rPr lang="en-US" altLang="zh-CN" dirty="0"/>
              <a:t>Shim</a:t>
            </a:r>
            <a:r>
              <a:rPr lang="zh-CN" altLang="en-US" dirty="0"/>
              <a:t>来管理一个容器进程。</a:t>
            </a: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通过操作 </a:t>
            </a:r>
            <a:r>
              <a:rPr lang="en-US" altLang="zh-CN" dirty="0"/>
              <a:t>Shim </a:t>
            </a:r>
            <a:r>
              <a:rPr lang="zh-CN" altLang="en-US" dirty="0"/>
              <a:t>管理每个容器，通过 </a:t>
            </a:r>
            <a:r>
              <a:rPr lang="en-US" altLang="zh-CN" dirty="0"/>
              <a:t>Shim </a:t>
            </a:r>
            <a:r>
              <a:rPr lang="zh-CN" altLang="en-US" dirty="0"/>
              <a:t>返回的 </a:t>
            </a:r>
            <a:r>
              <a:rPr lang="en-US" altLang="zh-CN" dirty="0"/>
              <a:t>events </a:t>
            </a:r>
            <a:r>
              <a:rPr lang="zh-CN" altLang="en-US" dirty="0"/>
              <a:t>了解容器运行状况。</a:t>
            </a:r>
            <a:endParaRPr lang="en-US" altLang="zh-CN" dirty="0"/>
          </a:p>
          <a:p>
            <a:pPr rtl="0"/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7041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C826E-72DB-45B4-B092-DA86DA68C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 err="1"/>
              <a:t>Containerd</a:t>
            </a:r>
            <a:r>
              <a:rPr lang="en-US" altLang="zh-CN" dirty="0"/>
              <a:t>-SHIM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935431-5E3F-4C1A-BED1-C5BC3D66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881823"/>
            <a:ext cx="10840914" cy="4502647"/>
          </a:xfrm>
        </p:spPr>
        <p:txBody>
          <a:bodyPr rtlCol="0"/>
          <a:lstStyle/>
          <a:p>
            <a:pPr rtl="0"/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-Shim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负责：</a:t>
            </a:r>
          </a:p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1.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调用容器运行时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runc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,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gVisor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... )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启动容器</a:t>
            </a:r>
          </a:p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2.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作为容器的父进程管理容器的生命周期</a:t>
            </a:r>
          </a:p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3.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打开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/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关闭容器的</a:t>
            </a:r>
            <a:r>
              <a:rPr lang="zh-CN" altLang="en-US" dirty="0"/>
              <a:t>标准输入输出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文件描述符</a:t>
            </a:r>
          </a:p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4.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收集容器的运行状态，返回容器的退出状态</a:t>
            </a: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每个容器都有自己的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-Shim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进程，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通过与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-Shim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通信来操作容器，而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-Shim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进程式容器进程的直接操作者。</a:t>
            </a:r>
          </a:p>
          <a:p>
            <a:pPr rtl="0"/>
            <a:endParaRPr lang="en-US" altLang="zh-CN" dirty="0"/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不同的容器实现需要有不同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-Shim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来启动容器运行时与管理容器。符合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OCI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标准并且实现了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-Shim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的容器运行时就可以被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调用：例如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kata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gVisor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。</a:t>
            </a:r>
          </a:p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5958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卷曲的页面">
            <a:extLst>
              <a:ext uri="{FF2B5EF4-FFF2-40B4-BE49-F238E27FC236}">
                <a16:creationId xmlns:a16="http://schemas.microsoft.com/office/drawing/2014/main" id="{F54CE4C8-2431-43FB-87C3-391A3BFF8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527" y="549804"/>
            <a:ext cx="1157288" cy="115728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F32E04-E3CE-4175-B0D3-33D69BCB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874308"/>
            <a:ext cx="4061885" cy="1260000"/>
          </a:xfrm>
        </p:spPr>
        <p:txBody>
          <a:bodyPr rtlCol="0"/>
          <a:lstStyle/>
          <a:p>
            <a:pPr rtl="0"/>
            <a:r>
              <a:rPr lang="en-US" altLang="zh-CN" dirty="0"/>
              <a:t>COMMUNICATION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21E6AB61-27CD-409A-BD02-5A30CB9DE4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24809"/>
          <a:stretch/>
        </p:blipFill>
        <p:spPr>
          <a:xfrm>
            <a:off x="4648199" y="0"/>
            <a:ext cx="7543801" cy="6858000"/>
          </a:xfrm>
        </p:spPr>
      </p:pic>
    </p:spTree>
    <p:extLst>
      <p:ext uri="{BB962C8B-B14F-4D97-AF65-F5344CB8AC3E}">
        <p14:creationId xmlns:p14="http://schemas.microsoft.com/office/powerpoint/2010/main" val="4220311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C826E-72DB-45B4-B092-DA86DA68C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ttrpc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935431-5E3F-4C1A-BED1-C5BC3D66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881823"/>
            <a:ext cx="4926436" cy="4502647"/>
          </a:xfrm>
        </p:spPr>
        <p:txBody>
          <a:bodyPr rtlCol="0"/>
          <a:lstStyle/>
          <a:p>
            <a:pPr rtl="0"/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与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Shim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通过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ttrpc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协议通信，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ttrpc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协议是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Containerd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的作者借鉴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gRPC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协议 编写的适用用于内存紧张情况下的轻量化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RPC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协议。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RPC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协议 （远程过程调用） 允许客户端像调用本地方法一样调用服务端的函数：</a:t>
            </a:r>
          </a:p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F6DB8F2-F3EE-4B3D-926A-BCFBB9C36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377" y="1356010"/>
            <a:ext cx="5433482" cy="489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99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C826E-72DB-45B4-B092-DA86DA68C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通信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8F2A585-A0F4-40A5-945D-E6738CCFDD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881824"/>
            <a:ext cx="10840914" cy="467137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 </a:t>
            </a: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Shim </a:t>
            </a:r>
            <a:r>
              <a:rPr lang="zh-CN" altLang="en-US" dirty="0"/>
              <a:t>间， </a:t>
            </a:r>
            <a:r>
              <a:rPr lang="en-US" altLang="zh-CN" dirty="0"/>
              <a:t>Shim </a:t>
            </a:r>
            <a:r>
              <a:rPr lang="zh-CN" altLang="en-US" dirty="0"/>
              <a:t>作为服务端工作， 它提供诸如：容器的创建、在容器内开始一个进程、检查容器状态、结束指定进程、删除容器等操作。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 </a:t>
            </a: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通过 </a:t>
            </a:r>
            <a:r>
              <a:rPr lang="en-US" altLang="zh-CN" dirty="0" err="1"/>
              <a:t>ttrpc</a:t>
            </a:r>
            <a:r>
              <a:rPr lang="en-US" altLang="zh-CN" dirty="0"/>
              <a:t> </a:t>
            </a:r>
            <a:r>
              <a:rPr lang="zh-CN" altLang="en-US" dirty="0"/>
              <a:t>协议调用 </a:t>
            </a:r>
            <a:r>
              <a:rPr lang="en-US" altLang="zh-CN" dirty="0"/>
              <a:t>Shim </a:t>
            </a:r>
            <a:r>
              <a:rPr lang="zh-CN" altLang="en-US" dirty="0"/>
              <a:t>提供的这些方法来间接管理容器的运行。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9096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C08559-A255-42FD-BEAE-FCA645BDA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Shim </a:t>
            </a:r>
            <a:r>
              <a:rPr lang="zh-CN" altLang="en-US" dirty="0"/>
              <a:t>提供的远程调用</a:t>
            </a:r>
          </a:p>
        </p:txBody>
      </p:sp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28DEC3DA-A17C-4041-B252-3F6F4FDDA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881824"/>
            <a:ext cx="10840914" cy="693596"/>
          </a:xfrm>
        </p:spPr>
        <p:txBody>
          <a:bodyPr/>
          <a:lstStyle/>
          <a:p>
            <a:r>
              <a:rPr lang="en-US" altLang="zh-CN" sz="1400" i="1" dirty="0"/>
              <a:t>&lt;</a:t>
            </a:r>
            <a:r>
              <a:rPr lang="zh-CN" altLang="en-US" sz="1400" i="1" dirty="0"/>
              <a:t>由：</a:t>
            </a:r>
            <a:r>
              <a:rPr lang="en-US" altLang="zh-CN" sz="1400" i="1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https://github.com/containerd/containerd/blob/master/runtime/v2/task/shim.proto</a:t>
            </a:r>
            <a:r>
              <a:rPr lang="en-US" altLang="zh-CN" sz="1400" i="1" dirty="0">
                <a:solidFill>
                  <a:srgbClr val="FFC000"/>
                </a:solidFill>
              </a:rPr>
              <a:t> </a:t>
            </a:r>
            <a:r>
              <a:rPr lang="zh-CN" altLang="en-US" sz="1400" i="1" dirty="0"/>
              <a:t>定义</a:t>
            </a:r>
            <a:r>
              <a:rPr lang="en-US" altLang="zh-CN" sz="1400" i="1" dirty="0"/>
              <a:t>&gt;</a:t>
            </a:r>
          </a:p>
          <a:p>
            <a:r>
              <a:rPr lang="zh-CN" altLang="en-US" dirty="0"/>
              <a:t>已实现 ：</a:t>
            </a:r>
            <a:endParaRPr lang="zh-CN" altLang="en-US" i="1" dirty="0"/>
          </a:p>
        </p:txBody>
      </p:sp>
      <p:graphicFrame>
        <p:nvGraphicFramePr>
          <p:cNvPr id="13" name="表格 13">
            <a:extLst>
              <a:ext uri="{FF2B5EF4-FFF2-40B4-BE49-F238E27FC236}">
                <a16:creationId xmlns:a16="http://schemas.microsoft.com/office/drawing/2014/main" id="{1D62832F-717A-45CA-A62B-8C9A94856B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168791"/>
              </p:ext>
            </p:extLst>
          </p:nvPr>
        </p:nvGraphicFramePr>
        <p:xfrm>
          <a:off x="685799" y="2649133"/>
          <a:ext cx="10840914" cy="348114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68836">
                  <a:extLst>
                    <a:ext uri="{9D8B030D-6E8A-4147-A177-3AD203B41FA5}">
                      <a16:colId xmlns:a16="http://schemas.microsoft.com/office/drawing/2014/main" val="3907762817"/>
                    </a:ext>
                  </a:extLst>
                </a:gridCol>
                <a:gridCol w="3766657">
                  <a:extLst>
                    <a:ext uri="{9D8B030D-6E8A-4147-A177-3AD203B41FA5}">
                      <a16:colId xmlns:a16="http://schemas.microsoft.com/office/drawing/2014/main" val="4117832016"/>
                    </a:ext>
                  </a:extLst>
                </a:gridCol>
                <a:gridCol w="5805421">
                  <a:extLst>
                    <a:ext uri="{9D8B030D-6E8A-4147-A177-3AD203B41FA5}">
                      <a16:colId xmlns:a16="http://schemas.microsoft.com/office/drawing/2014/main" val="1743444453"/>
                    </a:ext>
                  </a:extLst>
                </a:gridCol>
              </a:tblGrid>
              <a:tr h="435143">
                <a:tc>
                  <a:txBody>
                    <a:bodyPr/>
                    <a:lstStyle/>
                    <a:p>
                      <a:r>
                        <a:rPr lang="zh-CN" altLang="en-US" dirty="0"/>
                        <a:t>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用途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接口定义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874802"/>
                  </a:ext>
                </a:extLst>
              </a:tr>
              <a:tr h="435143"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获取容器进程的运行状态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State(</a:t>
                      </a:r>
                      <a:r>
                        <a:rPr lang="en-US" altLang="zh-CN" dirty="0" err="1"/>
                        <a:t>StateRequest</a:t>
                      </a:r>
                      <a:r>
                        <a:rPr lang="en-US" altLang="zh-CN" dirty="0"/>
                        <a:t>) returns (</a:t>
                      </a:r>
                      <a:r>
                        <a:rPr lang="en-US" altLang="zh-CN" dirty="0" err="1"/>
                        <a:t>StateResponse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6612409"/>
                  </a:ext>
                </a:extLst>
              </a:tr>
              <a:tr h="435143">
                <a:tc>
                  <a:txBody>
                    <a:bodyPr/>
                    <a:lstStyle/>
                    <a:p>
                      <a:r>
                        <a:rPr lang="en-US" altLang="zh-CN" dirty="0"/>
                        <a:t>Create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创建容器（但未启动容器进程）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Create(</a:t>
                      </a:r>
                      <a:r>
                        <a:rPr lang="en-US" altLang="zh-CN" dirty="0" err="1"/>
                        <a:t>CreateTaskRequest</a:t>
                      </a:r>
                      <a:r>
                        <a:rPr lang="en-US" altLang="zh-CN" dirty="0"/>
                        <a:t>) returns (</a:t>
                      </a:r>
                      <a:r>
                        <a:rPr lang="en-US" altLang="zh-CN" dirty="0" err="1"/>
                        <a:t>CreateTaskResponse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670959"/>
                  </a:ext>
                </a:extLst>
              </a:tr>
              <a:tr h="435143">
                <a:tc>
                  <a:txBody>
                    <a:bodyPr/>
                    <a:lstStyle/>
                    <a:p>
                      <a:r>
                        <a:rPr lang="en-US" altLang="zh-CN" dirty="0"/>
                        <a:t>Start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启动容器进程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Start(</a:t>
                      </a:r>
                      <a:r>
                        <a:rPr lang="en-US" altLang="zh-CN" dirty="0" err="1"/>
                        <a:t>StartRequest</a:t>
                      </a:r>
                      <a:r>
                        <a:rPr lang="en-US" altLang="zh-CN" dirty="0"/>
                        <a:t>) returns (</a:t>
                      </a:r>
                      <a:r>
                        <a:rPr lang="en-US" altLang="zh-CN" dirty="0" err="1"/>
                        <a:t>StartResponse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7579555"/>
                  </a:ext>
                </a:extLst>
              </a:tr>
              <a:tr h="435143">
                <a:tc>
                  <a:txBody>
                    <a:bodyPr/>
                    <a:lstStyle/>
                    <a:p>
                      <a:r>
                        <a:rPr lang="en-US" altLang="zh-CN" dirty="0"/>
                        <a:t>Delete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删除容器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Delete(</a:t>
                      </a:r>
                      <a:r>
                        <a:rPr lang="en-US" altLang="zh-CN" dirty="0" err="1"/>
                        <a:t>DeleteRequest</a:t>
                      </a:r>
                      <a:r>
                        <a:rPr lang="en-US" altLang="zh-CN" dirty="0"/>
                        <a:t>) returns (</a:t>
                      </a:r>
                      <a:r>
                        <a:rPr lang="en-US" altLang="zh-CN" dirty="0" err="1"/>
                        <a:t>DeleteResponse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940979"/>
                  </a:ext>
                </a:extLst>
              </a:tr>
              <a:tr h="435143">
                <a:tc>
                  <a:txBody>
                    <a:bodyPr/>
                    <a:lstStyle/>
                    <a:p>
                      <a:r>
                        <a:rPr lang="en-US" altLang="zh-CN" dirty="0"/>
                        <a:t>Kill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杀死容器进程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Kill(</a:t>
                      </a:r>
                      <a:r>
                        <a:rPr lang="en-US" altLang="zh-CN" dirty="0" err="1"/>
                        <a:t>KillRequest</a:t>
                      </a:r>
                      <a:r>
                        <a:rPr lang="en-US" altLang="zh-CN" dirty="0"/>
                        <a:t>) returns (</a:t>
                      </a:r>
                      <a:r>
                        <a:rPr lang="en-US" altLang="zh-CN" dirty="0" err="1"/>
                        <a:t>google.protobuf.Empty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231827"/>
                  </a:ext>
                </a:extLst>
              </a:tr>
              <a:tr h="435143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CloseIO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关闭容器进程输入输出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CloseIO</a:t>
                      </a:r>
                      <a:r>
                        <a:rPr lang="en-US" altLang="zh-CN" dirty="0"/>
                        <a:t>(</a:t>
                      </a:r>
                      <a:r>
                        <a:rPr lang="en-US" altLang="zh-CN" dirty="0" err="1"/>
                        <a:t>CloseIORequest</a:t>
                      </a:r>
                      <a:r>
                        <a:rPr lang="en-US" altLang="zh-CN" dirty="0"/>
                        <a:t>) returns (</a:t>
                      </a:r>
                      <a:r>
                        <a:rPr lang="en-US" altLang="zh-CN" dirty="0" err="1"/>
                        <a:t>google.protobuf.Empty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268848"/>
                  </a:ext>
                </a:extLst>
              </a:tr>
              <a:tr h="435143">
                <a:tc>
                  <a:txBody>
                    <a:bodyPr/>
                    <a:lstStyle/>
                    <a:p>
                      <a:r>
                        <a:rPr lang="en-US" altLang="zh-CN" dirty="0"/>
                        <a:t>Wait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等待容器进程中止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Wait(</a:t>
                      </a:r>
                      <a:r>
                        <a:rPr lang="en-US" altLang="zh-C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WaitRequest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returns (</a:t>
                      </a:r>
                      <a:r>
                        <a:rPr lang="en-US" altLang="zh-C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WaitResponse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7895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510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C08559-A255-42FD-BEAE-FCA645BDA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Shim </a:t>
            </a:r>
            <a:r>
              <a:rPr lang="zh-CN" altLang="en-US" dirty="0"/>
              <a:t>提供的远程调用</a:t>
            </a:r>
          </a:p>
        </p:txBody>
      </p:sp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28DEC3DA-A17C-4041-B252-3F6F4FDDA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799" y="1881823"/>
            <a:ext cx="10840914" cy="4812591"/>
          </a:xfrm>
        </p:spPr>
        <p:txBody>
          <a:bodyPr/>
          <a:lstStyle/>
          <a:p>
            <a:r>
              <a:rPr lang="en-US" altLang="zh-CN" sz="1400" i="1" dirty="0"/>
              <a:t>&lt;</a:t>
            </a:r>
            <a:r>
              <a:rPr lang="zh-CN" altLang="en-US" sz="1400" i="1" dirty="0"/>
              <a:t>由：</a:t>
            </a:r>
            <a:r>
              <a:rPr lang="en-US" altLang="zh-CN" sz="1400" i="1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https://github.com/containerd/containerd/blob/master/runtime/v2/task/shim.proto</a:t>
            </a:r>
            <a:r>
              <a:rPr lang="en-US" altLang="zh-CN" sz="1400" i="1" dirty="0">
                <a:solidFill>
                  <a:srgbClr val="FFC000"/>
                </a:solidFill>
              </a:rPr>
              <a:t> </a:t>
            </a:r>
            <a:r>
              <a:rPr lang="zh-CN" altLang="en-US" sz="1400" i="1" dirty="0"/>
              <a:t>定义</a:t>
            </a:r>
            <a:r>
              <a:rPr lang="en-US" altLang="zh-CN" sz="1400" i="1" dirty="0"/>
              <a:t>&gt;</a:t>
            </a:r>
          </a:p>
          <a:p>
            <a:r>
              <a:rPr lang="zh-CN" altLang="en-US" dirty="0"/>
              <a:t>未实现 ：</a:t>
            </a:r>
            <a:endParaRPr lang="en-US" altLang="zh-CN" dirty="0"/>
          </a:p>
          <a:p>
            <a:r>
              <a:rPr lang="zh-CN" altLang="en-US" dirty="0"/>
              <a:t>此外，</a:t>
            </a:r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还定义了以下接口：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Pause(), Resume() </a:t>
            </a:r>
            <a:r>
              <a:rPr lang="zh-CN" altLang="en-US" dirty="0"/>
              <a:t>用以暂停和重启容器；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Exec() </a:t>
            </a:r>
            <a:r>
              <a:rPr lang="zh-CN" altLang="en-US" dirty="0"/>
              <a:t>用以在容器中执行额外进程；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Checkpoint() </a:t>
            </a:r>
            <a:r>
              <a:rPr lang="zh-CN" altLang="en-US" dirty="0"/>
              <a:t>创建检查点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Update() </a:t>
            </a:r>
            <a:r>
              <a:rPr lang="zh-CN" altLang="en-US" dirty="0"/>
              <a:t>更新容器设置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 err="1"/>
              <a:t>ResizePty</a:t>
            </a:r>
            <a:r>
              <a:rPr lang="en-US" altLang="zh-CN" dirty="0"/>
              <a:t>() </a:t>
            </a:r>
            <a:r>
              <a:rPr lang="zh-CN" altLang="en-US" dirty="0"/>
              <a:t>调整终端大小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Containerd</a:t>
            </a:r>
            <a:r>
              <a:rPr lang="en-US" altLang="zh-CN" dirty="0"/>
              <a:t> </a:t>
            </a:r>
            <a:r>
              <a:rPr lang="zh-CN" altLang="en-US" dirty="0"/>
              <a:t>文档中要求开发者对未实现的 </a:t>
            </a:r>
            <a:r>
              <a:rPr lang="en-US" altLang="zh-CN" dirty="0"/>
              <a:t>RPC </a:t>
            </a:r>
            <a:r>
              <a:rPr lang="zh-CN" altLang="en-US" dirty="0"/>
              <a:t>调用返回错误： </a:t>
            </a:r>
            <a:r>
              <a:rPr lang="en-US" altLang="zh-CN" dirty="0"/>
              <a:t>github.com/</a:t>
            </a:r>
            <a:r>
              <a:rPr lang="en-US" altLang="zh-CN" dirty="0" err="1"/>
              <a:t>containerd</a:t>
            </a:r>
            <a:r>
              <a:rPr lang="en-US" altLang="zh-CN" dirty="0"/>
              <a:t>/</a:t>
            </a:r>
            <a:r>
              <a:rPr lang="en-US" altLang="zh-CN" dirty="0" err="1"/>
              <a:t>containerd</a:t>
            </a:r>
            <a:r>
              <a:rPr lang="en-US" altLang="zh-CN" dirty="0"/>
              <a:t>/</a:t>
            </a:r>
            <a:r>
              <a:rPr lang="en-US" altLang="zh-CN" dirty="0" err="1"/>
              <a:t>errdefs.ErrNotImplemented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62522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Default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104321_TF22736411" id="{C8A84CEA-464C-4C61-ABB0-51C51A7075BA}" vid="{E159BA03-2511-485C-906B-AE644D895B0C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3EBF972C-B81A-46A3-BFB2-A01F0B5DBC7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3CD11F-9FDB-4628-B708-63BFB2D681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83E21D3-7788-4819-8437-C5C4B0C5D46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历史知识演示文稿中的著名事件</Template>
  <TotalTime>520</TotalTime>
  <Words>782</Words>
  <Application>Microsoft Office PowerPoint</Application>
  <PresentationFormat>宽屏</PresentationFormat>
  <Paragraphs>99</Paragraphs>
  <Slides>14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Microsoft YaHei UI</vt:lpstr>
      <vt:lpstr>Arial</vt:lpstr>
      <vt:lpstr>Corbel</vt:lpstr>
      <vt:lpstr>天体</vt:lpstr>
      <vt:lpstr>RVISOR  CONTAINERD-SHIM</vt:lpstr>
      <vt:lpstr>CONTAINERD &amp; CONTAINERD-SHIM</vt:lpstr>
      <vt:lpstr>Containerd</vt:lpstr>
      <vt:lpstr>Containerd-SHIM</vt:lpstr>
      <vt:lpstr>COMMUNICATION</vt:lpstr>
      <vt:lpstr>ttrpc</vt:lpstr>
      <vt:lpstr>通信</vt:lpstr>
      <vt:lpstr>Shim 提供的远程调用</vt:lpstr>
      <vt:lpstr>Shim 提供的远程调用</vt:lpstr>
      <vt:lpstr>EVENTS</vt:lpstr>
      <vt:lpstr>EXAMPLES</vt:lpstr>
      <vt:lpstr>HALLO-WORLD</vt:lpstr>
      <vt:lpstr>HALLO-WORLD</vt:lpstr>
      <vt:lpstr>ALPINE:SH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RVISOR  CONTAINERD-SHIM</dc:title>
  <dc:creator>ye zhifan</dc:creator>
  <cp:lastModifiedBy>ye zhifan</cp:lastModifiedBy>
  <cp:revision>19</cp:revision>
  <dcterms:created xsi:type="dcterms:W3CDTF">2020-07-12T07:46:33Z</dcterms:created>
  <dcterms:modified xsi:type="dcterms:W3CDTF">2020-07-13T03:50:26Z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